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1.xml" ContentType="application/vnd.openxmlformats-officedocument.presentationml.tags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ags/tag2.xml" ContentType="application/vnd.openxmlformats-officedocument.presentationml.tags+xml"/>
  <Override PartName="/ppt/theme/themeOverride6.xml" ContentType="application/vnd.openxmlformats-officedocument.themeOverride+xml"/>
  <Override PartName="/ppt/tags/tag3.xml" ContentType="application/vnd.openxmlformats-officedocument.presentationml.tags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ags/tag4.xml" ContentType="application/vnd.openxmlformats-officedocument.presentationml.tags+xml"/>
  <Override PartName="/ppt/theme/themeOverride1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19"/>
  </p:notesMasterIdLst>
  <p:handoutMasterIdLst>
    <p:handoutMasterId r:id="rId20"/>
  </p:handoutMasterIdLst>
  <p:sldIdLst>
    <p:sldId id="290" r:id="rId3"/>
    <p:sldId id="258" r:id="rId4"/>
    <p:sldId id="386" r:id="rId5"/>
    <p:sldId id="393" r:id="rId6"/>
    <p:sldId id="417" r:id="rId7"/>
    <p:sldId id="418" r:id="rId8"/>
    <p:sldId id="420" r:id="rId9"/>
    <p:sldId id="421" r:id="rId10"/>
    <p:sldId id="422" r:id="rId11"/>
    <p:sldId id="423" r:id="rId12"/>
    <p:sldId id="424" r:id="rId13"/>
    <p:sldId id="425" r:id="rId14"/>
    <p:sldId id="426" r:id="rId15"/>
    <p:sldId id="427" r:id="rId16"/>
    <p:sldId id="428" r:id="rId17"/>
    <p:sldId id="415" r:id="rId18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208">
          <p15:clr>
            <a:srgbClr val="A4A3A4"/>
          </p15:clr>
        </p15:guide>
        <p15:guide id="4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4ABD"/>
    <a:srgbClr val="0B5CB5"/>
    <a:srgbClr val="130868"/>
    <a:srgbClr val="210DB3"/>
    <a:srgbClr val="106FB0"/>
    <a:srgbClr val="0530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63" autoAdjust="0"/>
    <p:restoredTop sz="91826" autoAdjust="0"/>
  </p:normalViewPr>
  <p:slideViewPr>
    <p:cSldViewPr>
      <p:cViewPr varScale="1">
        <p:scale>
          <a:sx n="100" d="100"/>
          <a:sy n="100" d="100"/>
        </p:scale>
        <p:origin x="-29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06"/>
    </p:cViewPr>
  </p:sorterViewPr>
  <p:notesViewPr>
    <p:cSldViewPr>
      <p:cViewPr varScale="1">
        <p:scale>
          <a:sx n="74" d="100"/>
          <a:sy n="74" d="100"/>
        </p:scale>
        <p:origin x="1026" y="60"/>
      </p:cViewPr>
      <p:guideLst>
        <p:guide orient="horz" pos="2880"/>
        <p:guide orient="horz" pos="2208"/>
        <p:guide pos="2160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3A2C78E-1418-4D80-911C-2F94FB99BDB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04ED39F-E263-4FB0-A586-54AF6DEA8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50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479DE93-9629-4701-8E4D-06B6CC932194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ADB150-CC80-4D38-9C9E-4D16188A4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6A59B0B-27CB-4279-84EE-13F34D832C20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87946A9-DE9C-4C0F-8CC5-C706728E934F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8237A1E-E215-416E-8D25-5F336D5B557C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FD8B5B-8A46-412C-A2D2-8F2B1B2EC62B}" type="datetime1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72D1A0-E9CE-4C54-8D41-8DBB9F509117}" type="datetime1">
              <a:rPr lang="en-US" smtClean="0"/>
              <a:t>6/26/2020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84E1B4-9FAF-4C2A-A5AC-8C7F175CBD59}" type="datetime1">
              <a:rPr lang="en-US" smtClean="0"/>
              <a:t>6/26/2020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306DEF-8BC5-4D1A-A84F-BC32AA802BDD}" type="datetime1">
              <a:rPr lang="en-US" smtClean="0"/>
              <a:t>6/26/2020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8B8A3B-8A96-493A-9055-E95E174A1B57}" type="datetime1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dirty="0" smtClean="0">
                <a:cs typeface="B Titr" panose="00000700000000000000" pitchFamily="2" charset="-78"/>
              </a:rPr>
              <a:t>Spring 2020, </a:t>
            </a:r>
            <a:r>
              <a:rPr lang="en-US" dirty="0" smtClean="0">
                <a:cs typeface="B Titr" panose="00000700000000000000" pitchFamily="2" charset="-78"/>
              </a:rPr>
              <a:t>AUT, Tehran, Iran </a:t>
            </a:r>
            <a:endParaRPr lang="en-US" sz="1100" dirty="0"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/>
              <a:pPr rtl="1"/>
              <a:t>‹#›</a:t>
            </a:fld>
            <a:endParaRPr 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93F6010-06C4-4772-A873-F0169484628B}" type="datetime1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38C875-1C6F-4BBA-A49D-A655DE5157F6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A7C28B-237A-4A16-A330-F744D93506D6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/>
              <a:t>6/26/2020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/>
              <a:t>6/26/2020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/>
              <a:t>6/26/2020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AABE3-8527-4979-BA7D-5506EF11427A}" type="datetime1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7B6C89-3F9A-4856-B9C8-0FA30DF0136D}" type="datetime1">
              <a:rPr lang="en-US" smtClean="0"/>
              <a:t>6/26/2020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smtClean="0"/>
              <a:t>Memory-Mapped SPM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7" Type="http://schemas.openxmlformats.org/officeDocument/2006/relationships/image" Target="../media/image4.png"/><Relationship Id="rId2" Type="http://schemas.microsoft.com/office/2007/relationships/media" Target="../media/media10.wma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1.jpe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7" Type="http://schemas.openxmlformats.org/officeDocument/2006/relationships/image" Target="../media/image4.png"/><Relationship Id="rId2" Type="http://schemas.microsoft.com/office/2007/relationships/media" Target="../media/media11.wma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12.jpe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7" Type="http://schemas.openxmlformats.org/officeDocument/2006/relationships/image" Target="../media/image4.png"/><Relationship Id="rId2" Type="http://schemas.microsoft.com/office/2007/relationships/media" Target="../media/media13.wma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4.wma"/><Relationship Id="rId7" Type="http://schemas.openxmlformats.org/officeDocument/2006/relationships/image" Target="../media/image15.png"/><Relationship Id="rId2" Type="http://schemas.microsoft.com/office/2007/relationships/media" Target="../media/media14.wma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14.jpe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15.wma"/><Relationship Id="rId7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5.wm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wma"/><Relationship Id="rId2" Type="http://schemas.microsoft.com/office/2007/relationships/media" Target="../media/media16.wma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wma"/><Relationship Id="rId7" Type="http://schemas.openxmlformats.org/officeDocument/2006/relationships/image" Target="../media/image4.png"/><Relationship Id="rId2" Type="http://schemas.openxmlformats.org/officeDocument/2006/relationships/tags" Target="../tags/tag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wm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7" Type="http://schemas.openxmlformats.org/officeDocument/2006/relationships/image" Target="../media/image4.png"/><Relationship Id="rId2" Type="http://schemas.microsoft.com/office/2007/relationships/media" Target="../media/media6.wma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7.wma"/><Relationship Id="rId7" Type="http://schemas.openxmlformats.org/officeDocument/2006/relationships/image" Target="../media/image6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wma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8.wma"/><Relationship Id="rId7" Type="http://schemas.openxmlformats.org/officeDocument/2006/relationships/image" Target="../media/image8.png"/><Relationship Id="rId2" Type="http://schemas.openxmlformats.org/officeDocument/2006/relationships/tags" Target="../tags/tag3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wma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7" Type="http://schemas.openxmlformats.org/officeDocument/2006/relationships/image" Target="../media/image4.png"/><Relationship Id="rId2" Type="http://schemas.microsoft.com/office/2007/relationships/media" Target="../media/media9.wma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0.jpe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Microprocessors and Assembly </a:t>
            </a:r>
            <a:r>
              <a:rPr lang="en-US" sz="32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Language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Spring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04507" y="610740"/>
            <a:ext cx="1334986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n-US" sz="2400" b="1" dirty="0" smtClean="0"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hangingPunct="1">
              <a:spcAft>
                <a:spcPts val="600"/>
              </a:spcAft>
            </a:pPr>
            <a:r>
              <a:rPr lang="en-US" b="1" dirty="0" smtClean="0"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b="1" dirty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Technology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Lecture </a:t>
            </a:r>
            <a:r>
              <a:rPr lang="en-US" sz="2000" dirty="0" smtClean="0">
                <a:latin typeface="Calibri" panose="020F0502020204030204" pitchFamily="34" charset="0"/>
                <a:cs typeface="B Titr" pitchFamily="2" charset="-78"/>
              </a:rPr>
              <a:t>20</a:t>
            </a:r>
            <a:endParaRPr lang="en-US" sz="2000" dirty="0" smtClean="0">
              <a:latin typeface="Calibri" panose="020F0502020204030204" pitchFamily="34" charset="0"/>
              <a:cs typeface="B Titr" pitchFamily="2" charset="-78"/>
            </a:endParaRPr>
          </a:p>
          <a:p>
            <a:pPr algn="ctr" eaLnBrk="1" hangingPunct="1">
              <a:lnSpc>
                <a:spcPct val="150000"/>
              </a:lnSpc>
            </a:pPr>
            <a:endParaRPr lang="en-US" sz="2000" dirty="0"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8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73"/>
    </mc:Choice>
    <mc:Fallback>
      <p:transition spd="slow" advTm="72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Branching beyond 32MB byte limit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10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85800" y="1295400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Branch and exchange</a:t>
            </a:r>
          </a:p>
          <a:p>
            <a:pPr lvl="2"/>
            <a:r>
              <a:rPr lang="en-US" sz="2400" b="1" dirty="0" smtClean="0">
                <a:solidFill>
                  <a:srgbClr val="C00000"/>
                </a:solidFill>
              </a:rPr>
              <a:t>	BX  </a:t>
            </a:r>
            <a:r>
              <a:rPr lang="en-US" sz="2400" b="1" dirty="0" err="1">
                <a:solidFill>
                  <a:srgbClr val="C00000"/>
                </a:solidFill>
              </a:rPr>
              <a:t>Rn</a:t>
            </a:r>
            <a:r>
              <a:rPr lang="en-US" sz="2400" b="1" dirty="0">
                <a:solidFill>
                  <a:srgbClr val="C00000"/>
                </a:solidFill>
              </a:rPr>
              <a:t/>
            </a:r>
            <a:br>
              <a:rPr lang="en-US" sz="2400" b="1" dirty="0">
                <a:solidFill>
                  <a:srgbClr val="C00000"/>
                </a:solidFill>
              </a:rPr>
            </a:br>
            <a:r>
              <a:rPr lang="en-US" sz="2400" b="1" dirty="0">
                <a:solidFill>
                  <a:srgbClr val="C00000"/>
                </a:solidFill>
                <a:latin typeface="LiberationSerif"/>
              </a:rPr>
              <a:t/>
            </a:r>
            <a:br>
              <a:rPr lang="en-US" sz="2400" b="1" dirty="0">
                <a:solidFill>
                  <a:srgbClr val="C00000"/>
                </a:solidFill>
                <a:latin typeface="LiberationSerif"/>
              </a:rPr>
            </a:br>
            <a:endParaRPr lang="en-US" sz="2400" b="1" dirty="0">
              <a:solidFill>
                <a:srgbClr val="C00000"/>
              </a:solidFill>
            </a:endParaRPr>
          </a:p>
        </p:txBody>
      </p:sp>
      <p:pic>
        <p:nvPicPr>
          <p:cNvPr id="8" name="Picture 7" descr="F4-6_BX.jpg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797669" y="2865060"/>
            <a:ext cx="5548662" cy="216414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592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4418"/>
    </mc:Choice>
    <mc:Fallback>
      <p:transition spd="slow" advTm="74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Calling Subroutine with BL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11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85800" y="1138535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BL: Branch and Link</a:t>
            </a:r>
          </a:p>
        </p:txBody>
      </p:sp>
      <p:pic>
        <p:nvPicPr>
          <p:cNvPr id="7" name="Picture 6" descr="F4-7_BL.jpg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25743" y="1676400"/>
            <a:ext cx="7692513" cy="458175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1625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99053"/>
    </mc:Choice>
    <mc:Fallback>
      <p:transition spd="slow" advTm="99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Calling Subroutine with BL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12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85800" y="1138535"/>
            <a:ext cx="816768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Delay subroutine</a:t>
            </a:r>
          </a:p>
          <a:p>
            <a:r>
              <a:rPr lang="en-US" b="1" dirty="0">
                <a:solidFill>
                  <a:srgbClr val="034ABD"/>
                </a:solidFill>
              </a:rPr>
              <a:t>AREA EXAMPLE4_8, CODE, READONLY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RAM_ADDR EQU 0x40000000 ; </a:t>
            </a:r>
            <a:r>
              <a:rPr lang="en-US" b="1" dirty="0">
                <a:solidFill>
                  <a:srgbClr val="00B050"/>
                </a:solidFill>
              </a:rPr>
              <a:t>change the address for your ARM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LDR </a:t>
            </a:r>
            <a:r>
              <a:rPr lang="en-US" b="1" dirty="0" smtClean="0">
                <a:solidFill>
                  <a:srgbClr val="C00000"/>
                </a:solidFill>
              </a:rPr>
              <a:t> 	R1</a:t>
            </a:r>
            <a:r>
              <a:rPr lang="en-US" b="1" dirty="0">
                <a:solidFill>
                  <a:srgbClr val="C00000"/>
                </a:solidFill>
              </a:rPr>
              <a:t>, =</a:t>
            </a:r>
            <a:r>
              <a:rPr lang="en-US" b="1" dirty="0">
                <a:solidFill>
                  <a:srgbClr val="7030A0"/>
                </a:solidFill>
              </a:rPr>
              <a:t>RAM_ADDR</a:t>
            </a:r>
            <a:r>
              <a:rPr lang="en-US" b="1" dirty="0">
                <a:solidFill>
                  <a:srgbClr val="C00000"/>
                </a:solidFill>
              </a:rPr>
              <a:t> ; </a:t>
            </a:r>
            <a:r>
              <a:rPr lang="en-US" b="1" dirty="0">
                <a:solidFill>
                  <a:srgbClr val="00B050"/>
                </a:solidFill>
              </a:rPr>
              <a:t>R1 = RAM address</a:t>
            </a:r>
          </a:p>
          <a:p>
            <a:r>
              <a:rPr lang="en-US" b="1" dirty="0">
                <a:solidFill>
                  <a:srgbClr val="7030A0"/>
                </a:solidFill>
              </a:rPr>
              <a:t>AGAIN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	MOV 	R0</a:t>
            </a:r>
            <a:r>
              <a:rPr lang="en-US" b="1" dirty="0">
                <a:solidFill>
                  <a:srgbClr val="C00000"/>
                </a:solidFill>
              </a:rPr>
              <a:t>, #0x55 ; </a:t>
            </a:r>
            <a:r>
              <a:rPr lang="en-US" b="1" dirty="0">
                <a:solidFill>
                  <a:srgbClr val="00B050"/>
                </a:solidFill>
              </a:rPr>
              <a:t>R0 = 0x55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STRB </a:t>
            </a:r>
            <a:r>
              <a:rPr lang="en-US" b="1" dirty="0" smtClean="0">
                <a:solidFill>
                  <a:srgbClr val="C00000"/>
                </a:solidFill>
              </a:rPr>
              <a:t>	R0</a:t>
            </a:r>
            <a:r>
              <a:rPr lang="en-US" b="1" dirty="0">
                <a:solidFill>
                  <a:srgbClr val="C00000"/>
                </a:solidFill>
              </a:rPr>
              <a:t>, [R1] </a:t>
            </a:r>
            <a:r>
              <a:rPr lang="en-US" b="1" dirty="0">
                <a:solidFill>
                  <a:srgbClr val="00B050"/>
                </a:solidFill>
              </a:rPr>
              <a:t>; send it to RAM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BL </a:t>
            </a:r>
            <a:r>
              <a:rPr lang="en-US" b="1" dirty="0" smtClean="0">
                <a:solidFill>
                  <a:srgbClr val="C00000"/>
                </a:solidFill>
              </a:rPr>
              <a:t>	</a:t>
            </a:r>
            <a:r>
              <a:rPr lang="en-US" b="1" dirty="0" smtClean="0">
                <a:solidFill>
                  <a:srgbClr val="7030A0"/>
                </a:solidFill>
              </a:rPr>
              <a:t>DELAY</a:t>
            </a:r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>
                <a:solidFill>
                  <a:srgbClr val="C0000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call delay (R14 = PC of next instruction)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MOV </a:t>
            </a:r>
            <a:r>
              <a:rPr lang="en-US" b="1" dirty="0" smtClean="0">
                <a:solidFill>
                  <a:srgbClr val="C00000"/>
                </a:solidFill>
              </a:rPr>
              <a:t>	R0</a:t>
            </a:r>
            <a:r>
              <a:rPr lang="en-US" b="1" dirty="0">
                <a:solidFill>
                  <a:srgbClr val="C00000"/>
                </a:solidFill>
              </a:rPr>
              <a:t>, #0xAA </a:t>
            </a:r>
            <a:r>
              <a:rPr lang="en-US" b="1" dirty="0">
                <a:solidFill>
                  <a:srgbClr val="00B050"/>
                </a:solidFill>
              </a:rPr>
              <a:t>; R0 = 0xAA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STRB </a:t>
            </a:r>
            <a:r>
              <a:rPr lang="en-US" b="1" dirty="0" smtClean="0">
                <a:solidFill>
                  <a:srgbClr val="C00000"/>
                </a:solidFill>
              </a:rPr>
              <a:t>	R0</a:t>
            </a:r>
            <a:r>
              <a:rPr lang="en-US" b="1" dirty="0">
                <a:solidFill>
                  <a:srgbClr val="C00000"/>
                </a:solidFill>
              </a:rPr>
              <a:t>, [R1] ; </a:t>
            </a:r>
            <a:r>
              <a:rPr lang="en-US" b="1" dirty="0">
                <a:solidFill>
                  <a:srgbClr val="00B050"/>
                </a:solidFill>
              </a:rPr>
              <a:t>send it to RAM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BL </a:t>
            </a:r>
            <a:r>
              <a:rPr lang="en-US" b="1" dirty="0" smtClean="0">
                <a:solidFill>
                  <a:srgbClr val="C00000"/>
                </a:solidFill>
              </a:rPr>
              <a:t>	</a:t>
            </a:r>
            <a:r>
              <a:rPr lang="en-US" b="1" dirty="0" smtClean="0">
                <a:solidFill>
                  <a:srgbClr val="7030A0"/>
                </a:solidFill>
              </a:rPr>
              <a:t>DELAY</a:t>
            </a:r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>
                <a:solidFill>
                  <a:srgbClr val="C0000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call delay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B </a:t>
            </a:r>
            <a:r>
              <a:rPr lang="en-US" b="1" dirty="0" smtClean="0">
                <a:solidFill>
                  <a:srgbClr val="C00000"/>
                </a:solidFill>
              </a:rPr>
              <a:t>	</a:t>
            </a:r>
            <a:r>
              <a:rPr lang="en-US" b="1" dirty="0" smtClean="0">
                <a:solidFill>
                  <a:srgbClr val="7030A0"/>
                </a:solidFill>
              </a:rPr>
              <a:t>AGAIN</a:t>
            </a:r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>
                <a:solidFill>
                  <a:srgbClr val="C0000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keep doing </a:t>
            </a:r>
            <a:r>
              <a:rPr lang="en-US" b="1" dirty="0" smtClean="0">
                <a:solidFill>
                  <a:srgbClr val="00B050"/>
                </a:solidFill>
              </a:rPr>
              <a:t>it</a:t>
            </a:r>
          </a:p>
          <a:p>
            <a:pPr lvl="2"/>
            <a:r>
              <a:rPr lang="en-US" b="1" dirty="0" smtClean="0">
                <a:solidFill>
                  <a:srgbClr val="00B05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--------------------DELAY SUBROUTINE</a:t>
            </a:r>
          </a:p>
          <a:p>
            <a:r>
              <a:rPr lang="en-US" b="1" dirty="0">
                <a:solidFill>
                  <a:srgbClr val="7030A0"/>
                </a:solidFill>
              </a:rPr>
              <a:t>DELAY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	LDR 	R3</a:t>
            </a:r>
            <a:r>
              <a:rPr lang="en-US" b="1" dirty="0">
                <a:solidFill>
                  <a:srgbClr val="C00000"/>
                </a:solidFill>
              </a:rPr>
              <a:t>, =5 </a:t>
            </a:r>
            <a:r>
              <a:rPr lang="en-US" b="1" dirty="0">
                <a:solidFill>
                  <a:srgbClr val="00B050"/>
                </a:solidFill>
              </a:rPr>
              <a:t>; R3 =5, modify this value for different delay</a:t>
            </a:r>
          </a:p>
          <a:p>
            <a:r>
              <a:rPr lang="en-US" b="1" dirty="0">
                <a:solidFill>
                  <a:srgbClr val="7030A0"/>
                </a:solidFill>
              </a:rPr>
              <a:t>L1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	SUBS 	R3</a:t>
            </a:r>
            <a:r>
              <a:rPr lang="en-US" b="1" dirty="0">
                <a:solidFill>
                  <a:srgbClr val="C00000"/>
                </a:solidFill>
              </a:rPr>
              <a:t>, R3, #1 ; </a:t>
            </a:r>
            <a:r>
              <a:rPr lang="en-US" b="1" dirty="0">
                <a:solidFill>
                  <a:srgbClr val="00B050"/>
                </a:solidFill>
              </a:rPr>
              <a:t>R3 = R3 - 1</a:t>
            </a:r>
            <a:endParaRPr lang="en-US" sz="2400" b="1" dirty="0">
              <a:solidFill>
                <a:srgbClr val="00B050"/>
              </a:solidFill>
            </a:endParaRP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BNE	</a:t>
            </a:r>
            <a:r>
              <a:rPr lang="en-US" b="1" dirty="0" smtClean="0">
                <a:solidFill>
                  <a:srgbClr val="7030A0"/>
                </a:solidFill>
              </a:rPr>
              <a:t>L1</a:t>
            </a:r>
            <a:endParaRPr lang="en-US" b="1" dirty="0">
              <a:solidFill>
                <a:srgbClr val="7030A0"/>
              </a:solidFill>
            </a:endParaRP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BX </a:t>
            </a:r>
            <a:r>
              <a:rPr lang="en-US" b="1" dirty="0" smtClean="0">
                <a:solidFill>
                  <a:srgbClr val="C00000"/>
                </a:solidFill>
              </a:rPr>
              <a:t>	LR </a:t>
            </a:r>
            <a:r>
              <a:rPr lang="en-US" b="1" dirty="0">
                <a:solidFill>
                  <a:srgbClr val="C0000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return to </a:t>
            </a:r>
            <a:r>
              <a:rPr lang="en-US" b="1" dirty="0" smtClean="0">
                <a:solidFill>
                  <a:srgbClr val="00B050"/>
                </a:solidFill>
              </a:rPr>
              <a:t>caller; </a:t>
            </a:r>
            <a:r>
              <a:rPr lang="en-US" b="1" dirty="0">
                <a:solidFill>
                  <a:srgbClr val="00B050"/>
                </a:solidFill>
              </a:rPr>
              <a:t>--------------------end of DELAY subroutine</a:t>
            </a:r>
          </a:p>
          <a:p>
            <a:r>
              <a:rPr lang="en-US" b="1" dirty="0">
                <a:solidFill>
                  <a:srgbClr val="034ABD"/>
                </a:solidFill>
              </a:rPr>
              <a:t>END ; notice the place for END directive</a:t>
            </a:r>
            <a:endParaRPr lang="en-US" b="1" dirty="0" smtClean="0">
              <a:solidFill>
                <a:srgbClr val="034ABD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631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88416"/>
    </mc:Choice>
    <mc:Fallback>
      <p:transition spd="slow" advTm="288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Main Program and Calling Subroutines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45" y="1138535"/>
            <a:ext cx="6940448" cy="514474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424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33124"/>
    </mc:Choice>
    <mc:Fallback>
      <p:transition spd="slow" advTm="133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Conditional Execution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85800" y="1138535"/>
            <a:ext cx="816768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A unique </a:t>
            </a:r>
            <a:r>
              <a:rPr lang="en-US" sz="2400" b="1" dirty="0" smtClean="0"/>
              <a:t>feature of ARM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conditional execution </a:t>
            </a:r>
            <a:r>
              <a:rPr lang="en-US" sz="2000" b="1" dirty="0" smtClean="0"/>
              <a:t>for ALL instructions </a:t>
            </a:r>
          </a:p>
          <a:p>
            <a:endParaRPr lang="en-US" sz="2000" b="1" dirty="0"/>
          </a:p>
        </p:txBody>
      </p:sp>
      <p:pic>
        <p:nvPicPr>
          <p:cNvPr id="8" name="Picture 7" descr="F4-11_ConditionField.jpg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05840" y="1846420"/>
            <a:ext cx="7585751" cy="7386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359" y="2658156"/>
            <a:ext cx="6074032" cy="3668997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3395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85299"/>
    </mc:Choice>
    <mc:Fallback>
      <p:transition spd="slow" advTm="1852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Conditional Execution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85800" y="1138535"/>
            <a:ext cx="8167688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Conditional MOV</a:t>
            </a:r>
            <a:endParaRPr lang="en-US" sz="2000" b="1" dirty="0" smtClean="0"/>
          </a:p>
          <a:p>
            <a:pPr lvl="2"/>
            <a:endParaRPr lang="en-US" sz="2000" b="1" dirty="0">
              <a:solidFill>
                <a:srgbClr val="C00000"/>
              </a:solidFill>
            </a:endParaRPr>
          </a:p>
          <a:p>
            <a:pPr lvl="2"/>
            <a:r>
              <a:rPr lang="en-US" sz="2000" b="1" dirty="0" smtClean="0">
                <a:solidFill>
                  <a:srgbClr val="C00000"/>
                </a:solidFill>
              </a:rPr>
              <a:t>MOV	 </a:t>
            </a:r>
            <a:r>
              <a:rPr lang="en-US" sz="2000" b="1" dirty="0">
                <a:solidFill>
                  <a:srgbClr val="C00000"/>
                </a:solidFill>
              </a:rPr>
              <a:t>R1, #</a:t>
            </a:r>
            <a:r>
              <a:rPr lang="en-US" sz="2000" b="1" dirty="0" smtClean="0">
                <a:solidFill>
                  <a:srgbClr val="C00000"/>
                </a:solidFill>
              </a:rPr>
              <a:t>10; </a:t>
            </a:r>
            <a:r>
              <a:rPr lang="en-US" sz="2000" b="1" dirty="0">
                <a:solidFill>
                  <a:srgbClr val="00B050"/>
                </a:solidFill>
              </a:rPr>
              <a:t>R1 = 10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b="1" dirty="0" smtClean="0">
                <a:solidFill>
                  <a:srgbClr val="C00000"/>
                </a:solidFill>
              </a:rPr>
              <a:t>MOV	 </a:t>
            </a:r>
            <a:r>
              <a:rPr lang="en-US" sz="2000" b="1" dirty="0">
                <a:solidFill>
                  <a:srgbClr val="C00000"/>
                </a:solidFill>
              </a:rPr>
              <a:t>R2, #</a:t>
            </a:r>
            <a:r>
              <a:rPr lang="en-US" sz="2000" b="1" dirty="0" smtClean="0">
                <a:solidFill>
                  <a:srgbClr val="C00000"/>
                </a:solidFill>
              </a:rPr>
              <a:t>12; </a:t>
            </a:r>
            <a:r>
              <a:rPr lang="en-US" sz="2000" b="1" dirty="0">
                <a:solidFill>
                  <a:srgbClr val="00B050"/>
                </a:solidFill>
              </a:rPr>
              <a:t>R2 = 12</a:t>
            </a:r>
            <a:r>
              <a:rPr lang="en-US" sz="2000" dirty="0">
                <a:solidFill>
                  <a:srgbClr val="00B050"/>
                </a:solidFill>
              </a:rPr>
              <a:t/>
            </a:r>
            <a:br>
              <a:rPr lang="en-US" sz="2000" dirty="0">
                <a:solidFill>
                  <a:srgbClr val="00B050"/>
                </a:solidFill>
              </a:rPr>
            </a:br>
            <a:r>
              <a:rPr lang="en-US" sz="2000" b="1" dirty="0" smtClean="0">
                <a:solidFill>
                  <a:srgbClr val="C00000"/>
                </a:solidFill>
              </a:rPr>
              <a:t>CMP 	R2</a:t>
            </a:r>
            <a:r>
              <a:rPr lang="en-US" sz="2000" b="1" dirty="0">
                <a:solidFill>
                  <a:srgbClr val="C00000"/>
                </a:solidFill>
              </a:rPr>
              <a:t>, </a:t>
            </a:r>
            <a:r>
              <a:rPr lang="en-US" sz="2000" b="1" dirty="0" smtClean="0">
                <a:solidFill>
                  <a:srgbClr val="C00000"/>
                </a:solidFill>
              </a:rPr>
              <a:t>R1; </a:t>
            </a:r>
            <a:r>
              <a:rPr lang="en-US" b="1" dirty="0">
                <a:solidFill>
                  <a:srgbClr val="00B050"/>
                </a:solidFill>
              </a:rPr>
              <a:t>compare 12 with 10, Z=0 because they are not equal</a:t>
            </a:r>
            <a:r>
              <a:rPr lang="en-US" sz="2000" dirty="0">
                <a:solidFill>
                  <a:srgbClr val="C00000"/>
                </a:solidFill>
              </a:rPr>
              <a:t/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b="1" dirty="0" smtClean="0">
                <a:solidFill>
                  <a:srgbClr val="C00000"/>
                </a:solidFill>
              </a:rPr>
              <a:t>MOV</a:t>
            </a:r>
            <a:r>
              <a:rPr lang="en-US" sz="2000" b="1" dirty="0" smtClean="0">
                <a:solidFill>
                  <a:srgbClr val="7030A0"/>
                </a:solidFill>
              </a:rPr>
              <a:t>EQ</a:t>
            </a:r>
            <a:r>
              <a:rPr lang="en-US" sz="2000" b="1" dirty="0" smtClean="0">
                <a:solidFill>
                  <a:srgbClr val="C00000"/>
                </a:solidFill>
              </a:rPr>
              <a:t>	 </a:t>
            </a:r>
            <a:r>
              <a:rPr lang="en-US" sz="2000" b="1" dirty="0">
                <a:solidFill>
                  <a:srgbClr val="C00000"/>
                </a:solidFill>
              </a:rPr>
              <a:t>R4, #</a:t>
            </a:r>
            <a:r>
              <a:rPr lang="en-US" sz="2000" b="1" dirty="0" smtClean="0">
                <a:solidFill>
                  <a:srgbClr val="C00000"/>
                </a:solidFill>
              </a:rPr>
              <a:t>20; </a:t>
            </a:r>
            <a:r>
              <a:rPr lang="en-US" sz="1600" b="1" dirty="0">
                <a:solidFill>
                  <a:srgbClr val="00B050"/>
                </a:solidFill>
              </a:rPr>
              <a:t>this line is not executed </a:t>
            </a:r>
            <a:r>
              <a:rPr lang="en-US" sz="1600" b="1" dirty="0" smtClean="0">
                <a:solidFill>
                  <a:srgbClr val="00B050"/>
                </a:solidFill>
              </a:rPr>
              <a:t>because the </a:t>
            </a:r>
            <a:r>
              <a:rPr lang="en-US" sz="1600" b="1" dirty="0">
                <a:solidFill>
                  <a:srgbClr val="00B050"/>
                </a:solidFill>
              </a:rPr>
              <a:t>condition EQ is not </a:t>
            </a:r>
            <a:r>
              <a:rPr lang="en-US" sz="1600" b="1" dirty="0" smtClean="0">
                <a:solidFill>
                  <a:srgbClr val="00B050"/>
                </a:solidFill>
              </a:rPr>
              <a:t>met</a:t>
            </a:r>
          </a:p>
          <a:p>
            <a:pPr lvl="2"/>
            <a:endParaRPr lang="en-US" sz="2000" b="1" dirty="0">
              <a:solidFill>
                <a:srgbClr val="00B05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Conditional </a:t>
            </a:r>
            <a:r>
              <a:rPr lang="en-US" sz="2400" b="1" dirty="0" smtClean="0"/>
              <a:t>ADD with ‘S’ suffix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 smtClean="0">
              <a:solidFill>
                <a:srgbClr val="00B050"/>
              </a:solidFill>
            </a:endParaRPr>
          </a:p>
          <a:p>
            <a:pPr lvl="2"/>
            <a:r>
              <a:rPr lang="en-US" sz="2000" b="1" dirty="0">
                <a:solidFill>
                  <a:srgbClr val="C00000"/>
                </a:solidFill>
              </a:rPr>
              <a:t>ADD</a:t>
            </a:r>
            <a:r>
              <a:rPr lang="en-US" sz="2000" b="1" dirty="0">
                <a:solidFill>
                  <a:srgbClr val="7030A0"/>
                </a:solidFill>
              </a:rPr>
              <a:t>NE</a:t>
            </a:r>
            <a:r>
              <a:rPr lang="en-US" sz="2000" b="1" dirty="0">
                <a:solidFill>
                  <a:srgbClr val="C00000"/>
                </a:solidFill>
              </a:rPr>
              <a:t>S</a:t>
            </a:r>
            <a:r>
              <a:rPr lang="en-US" sz="2000" b="1" dirty="0"/>
              <a:t> R1, R1, #10 ; </a:t>
            </a:r>
            <a:r>
              <a:rPr lang="en-US" sz="2000" b="1" dirty="0">
                <a:solidFill>
                  <a:srgbClr val="00B050"/>
                </a:solidFill>
              </a:rPr>
              <a:t>this line is executed and set the flags if Z = </a:t>
            </a:r>
            <a:r>
              <a:rPr lang="en-US" sz="2000" b="1" dirty="0" smtClean="0">
                <a:solidFill>
                  <a:srgbClr val="00B050"/>
                </a:solidFill>
              </a:rPr>
              <a:t>0</a:t>
            </a:r>
          </a:p>
          <a:p>
            <a:pPr lvl="2"/>
            <a:endParaRPr lang="en-US" sz="2000" b="1" dirty="0">
              <a:solidFill>
                <a:srgbClr val="00B050"/>
              </a:solidFill>
            </a:endParaRPr>
          </a:p>
          <a:p>
            <a:pPr lvl="2"/>
            <a:r>
              <a:rPr lang="en-US" sz="2000" dirty="0"/>
              <a:t/>
            </a:r>
            <a:br>
              <a:rPr lang="en-US" sz="2000" dirty="0"/>
            </a:br>
            <a:endParaRPr lang="en-US" sz="2000" b="1" dirty="0" smtClean="0"/>
          </a:p>
          <a:p>
            <a:endParaRPr lang="en-US" sz="2000" b="1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9363252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14634"/>
    </mc:Choice>
    <mc:Fallback>
      <p:transition spd="slow" advTm="214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16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482570"/>
            <a:ext cx="845820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 smtClean="0"/>
              <a:t>End of Chapter 4!</a:t>
            </a:r>
            <a:endParaRPr lang="en-US" sz="3200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356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1362"/>
    </mc:Choice>
    <mc:Fallback>
      <p:transition spd="slow" advTm="21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2</a:t>
            </a:fld>
            <a:endParaRPr lang="en-US" dirty="0">
              <a:latin typeface="+mj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Parts (text &amp; figures) of this lecture are adopted from: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 smtClean="0"/>
              <a:t>Arm </a:t>
            </a:r>
            <a:r>
              <a:rPr lang="en-US" sz="2000" b="1" dirty="0"/>
              <a:t>Assembly Language Programming and Architecture,  Volume 1, 1st edition, Muhammad Ali </a:t>
            </a:r>
            <a:r>
              <a:rPr lang="en-US" sz="2000" b="1" dirty="0" err="1"/>
              <a:t>Mazidi</a:t>
            </a:r>
            <a:r>
              <a:rPr lang="en-US" sz="2000" b="1" dirty="0"/>
              <a:t>, </a:t>
            </a:r>
            <a:r>
              <a:rPr lang="en-US" sz="2000" b="1" dirty="0" err="1"/>
              <a:t>Sarmad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and </a:t>
            </a:r>
            <a:r>
              <a:rPr lang="en-US" sz="2000" b="1" dirty="0" err="1"/>
              <a:t>Sepehr</a:t>
            </a:r>
            <a:r>
              <a:rPr lang="en-US" sz="2000" b="1" dirty="0"/>
              <a:t> </a:t>
            </a:r>
            <a:r>
              <a:rPr lang="en-US" sz="2000" b="1" dirty="0" err="1"/>
              <a:t>Naimi</a:t>
            </a:r>
            <a:r>
              <a:rPr lang="en-US" sz="2000" b="1" dirty="0"/>
              <a:t>, </a:t>
            </a:r>
            <a:r>
              <a:rPr lang="en-US" sz="2000" b="1" dirty="0" err="1"/>
              <a:t>MicroDigitalEd</a:t>
            </a:r>
            <a:r>
              <a:rPr lang="en-US" sz="2000" b="1" dirty="0"/>
              <a:t>, </a:t>
            </a:r>
            <a:r>
              <a:rPr lang="en-US" sz="2000" b="1" dirty="0" smtClean="0"/>
              <a:t>2013.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endParaRPr lang="en-US" sz="2000" b="1" dirty="0"/>
          </a:p>
          <a:p>
            <a:pPr algn="l"/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rgbClr val="C00000"/>
              </a:solidFill>
              <a:cs typeface="B Nazanin" pitchFamily="2" charset="-78"/>
            </a:endParaRPr>
          </a:p>
          <a:p>
            <a:pPr algn="l"/>
            <a:endParaRPr lang="fa-IR" sz="1600" b="1" dirty="0"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9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9"/>
    </mc:Choice>
    <mc:Fallback>
      <p:transition spd="slow" advTm="5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3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2667000"/>
            <a:ext cx="8458200" cy="754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/>
              <a:t>Branch, Call, and Looping in ARM</a:t>
            </a:r>
            <a:endParaRPr lang="en-US" sz="2800" b="1" baseline="30000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05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4219"/>
    </mc:Choice>
    <mc:Fallback>
      <p:transition spd="slow" advTm="342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Looping in ARM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4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Using instruction BNE for </a:t>
            </a:r>
            <a:r>
              <a:rPr lang="en-US" sz="2400" b="1" dirty="0" smtClean="0"/>
              <a:t>looping</a:t>
            </a:r>
          </a:p>
          <a:p>
            <a:pPr lvl="2"/>
            <a:r>
              <a:rPr lang="en-US" b="1" dirty="0">
                <a:solidFill>
                  <a:srgbClr val="C00000"/>
                </a:solidFill>
              </a:rPr>
              <a:t>BACK </a:t>
            </a:r>
            <a:r>
              <a:rPr lang="en-US" b="1" dirty="0" smtClean="0">
                <a:solidFill>
                  <a:srgbClr val="C00000"/>
                </a:solidFill>
              </a:rPr>
              <a:t>	......... </a:t>
            </a:r>
            <a:r>
              <a:rPr lang="en-US" b="1" dirty="0">
                <a:solidFill>
                  <a:srgbClr val="C0000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start of the loop</a:t>
            </a:r>
            <a:r>
              <a:rPr lang="en-US" dirty="0">
                <a:solidFill>
                  <a:srgbClr val="C00000"/>
                </a:solidFill>
              </a:rPr>
              <a:t/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 smtClean="0">
                <a:solidFill>
                  <a:srgbClr val="C00000"/>
                </a:solidFill>
              </a:rPr>
              <a:t>	</a:t>
            </a:r>
            <a:r>
              <a:rPr lang="en-US" b="1" dirty="0" smtClean="0">
                <a:solidFill>
                  <a:srgbClr val="C00000"/>
                </a:solidFill>
              </a:rPr>
              <a:t>......... </a:t>
            </a:r>
            <a:r>
              <a:rPr lang="en-US" b="1" dirty="0">
                <a:solidFill>
                  <a:srgbClr val="C0000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body of the loop</a:t>
            </a:r>
            <a:r>
              <a:rPr lang="en-US" dirty="0">
                <a:solidFill>
                  <a:srgbClr val="00B050"/>
                </a:solidFill>
              </a:rPr>
              <a:t/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 smtClean="0">
                <a:solidFill>
                  <a:srgbClr val="C00000"/>
                </a:solidFill>
              </a:rPr>
              <a:t>	</a:t>
            </a:r>
            <a:r>
              <a:rPr lang="en-US" b="1" dirty="0" smtClean="0">
                <a:solidFill>
                  <a:srgbClr val="C00000"/>
                </a:solidFill>
              </a:rPr>
              <a:t>......... </a:t>
            </a:r>
            <a:r>
              <a:rPr lang="en-US" b="1" dirty="0">
                <a:solidFill>
                  <a:srgbClr val="C0000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body of the loop</a:t>
            </a:r>
            <a:r>
              <a:rPr lang="en-US" dirty="0">
                <a:solidFill>
                  <a:srgbClr val="00B050"/>
                </a:solidFill>
              </a:rPr>
              <a:t/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 smtClean="0">
                <a:solidFill>
                  <a:srgbClr val="C00000"/>
                </a:solidFill>
              </a:rPr>
              <a:t>	</a:t>
            </a:r>
            <a:r>
              <a:rPr lang="en-US" b="1" dirty="0" smtClean="0">
                <a:solidFill>
                  <a:srgbClr val="C00000"/>
                </a:solidFill>
              </a:rPr>
              <a:t>SUBS </a:t>
            </a:r>
            <a:r>
              <a:rPr lang="en-US" b="1" dirty="0" err="1">
                <a:solidFill>
                  <a:srgbClr val="C00000"/>
                </a:solidFill>
              </a:rPr>
              <a:t>Rn</a:t>
            </a:r>
            <a:r>
              <a:rPr lang="en-US" b="1" dirty="0">
                <a:solidFill>
                  <a:srgbClr val="C00000"/>
                </a:solidFill>
              </a:rPr>
              <a:t>, </a:t>
            </a:r>
            <a:r>
              <a:rPr lang="en-US" b="1" dirty="0" err="1">
                <a:solidFill>
                  <a:srgbClr val="C00000"/>
                </a:solidFill>
              </a:rPr>
              <a:t>Rn</a:t>
            </a:r>
            <a:r>
              <a:rPr lang="en-US" b="1" dirty="0">
                <a:solidFill>
                  <a:srgbClr val="C00000"/>
                </a:solidFill>
              </a:rPr>
              <a:t>, #1 ; </a:t>
            </a:r>
            <a:r>
              <a:rPr lang="en-US" b="1" dirty="0" err="1">
                <a:solidFill>
                  <a:srgbClr val="00B050"/>
                </a:solidFill>
              </a:rPr>
              <a:t>Rn</a:t>
            </a:r>
            <a:r>
              <a:rPr lang="en-US" b="1" dirty="0">
                <a:solidFill>
                  <a:srgbClr val="00B050"/>
                </a:solidFill>
              </a:rPr>
              <a:t> = </a:t>
            </a:r>
            <a:r>
              <a:rPr lang="en-US" b="1" dirty="0" err="1">
                <a:solidFill>
                  <a:srgbClr val="00B050"/>
                </a:solidFill>
              </a:rPr>
              <a:t>Rn</a:t>
            </a:r>
            <a:r>
              <a:rPr lang="en-US" b="1" dirty="0">
                <a:solidFill>
                  <a:srgbClr val="00B050"/>
                </a:solidFill>
              </a:rPr>
              <a:t> - 1, set the flag Z = 1 if </a:t>
            </a:r>
            <a:r>
              <a:rPr lang="en-US" b="1" dirty="0" err="1">
                <a:solidFill>
                  <a:srgbClr val="00B050"/>
                </a:solidFill>
              </a:rPr>
              <a:t>Rn</a:t>
            </a:r>
            <a:r>
              <a:rPr lang="en-US" b="1" dirty="0">
                <a:solidFill>
                  <a:srgbClr val="00B050"/>
                </a:solidFill>
              </a:rPr>
              <a:t> = 0</a:t>
            </a:r>
            <a:r>
              <a:rPr lang="en-US" dirty="0">
                <a:solidFill>
                  <a:srgbClr val="00B050"/>
                </a:solidFill>
              </a:rPr>
              <a:t/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 smtClean="0">
                <a:solidFill>
                  <a:srgbClr val="C00000"/>
                </a:solidFill>
              </a:rPr>
              <a:t>	</a:t>
            </a:r>
            <a:r>
              <a:rPr lang="en-US" b="1" dirty="0" smtClean="0">
                <a:solidFill>
                  <a:srgbClr val="C00000"/>
                </a:solidFill>
              </a:rPr>
              <a:t>BNE BACK </a:t>
            </a:r>
            <a:r>
              <a:rPr lang="en-US" b="1" dirty="0">
                <a:solidFill>
                  <a:srgbClr val="C00000"/>
                </a:solidFill>
              </a:rPr>
              <a:t>; </a:t>
            </a:r>
            <a:r>
              <a:rPr lang="en-US" b="1" dirty="0">
                <a:solidFill>
                  <a:srgbClr val="00B050"/>
                </a:solidFill>
              </a:rPr>
              <a:t>branch if Z = </a:t>
            </a:r>
            <a:r>
              <a:rPr lang="en-US" b="1" dirty="0" smtClean="0">
                <a:solidFill>
                  <a:srgbClr val="00B050"/>
                </a:solidFill>
              </a:rPr>
              <a:t>0</a:t>
            </a:r>
          </a:p>
          <a:p>
            <a:pPr lvl="2">
              <a:lnSpc>
                <a:spcPct val="150000"/>
              </a:lnSpc>
            </a:pPr>
            <a:endParaRPr lang="en-US" sz="2000" b="1" dirty="0">
              <a:solidFill>
                <a:srgbClr val="00B050"/>
              </a:solidFill>
            </a:endParaRPr>
          </a:p>
          <a:p>
            <a:pPr lvl="2"/>
            <a:r>
              <a:rPr lang="en-US" b="1" dirty="0">
                <a:solidFill>
                  <a:srgbClr val="00B050"/>
                </a:solidFill>
              </a:rPr>
              <a:t>; --- this program adds value 9 to the R0 a 1000 times ---</a:t>
            </a:r>
          </a:p>
          <a:p>
            <a:pPr lvl="2"/>
            <a:r>
              <a:rPr lang="en-US" b="1" dirty="0" smtClean="0">
                <a:solidFill>
                  <a:srgbClr val="0B5CB5"/>
                </a:solidFill>
              </a:rPr>
              <a:t>	AREA </a:t>
            </a:r>
            <a:r>
              <a:rPr lang="en-US" b="1" dirty="0">
                <a:solidFill>
                  <a:srgbClr val="0B5CB5"/>
                </a:solidFill>
              </a:rPr>
              <a:t>EXAMPLE4_1, CODE, READONLY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	LDR </a:t>
            </a:r>
            <a:r>
              <a:rPr lang="en-US" b="1" dirty="0">
                <a:solidFill>
                  <a:srgbClr val="C00000"/>
                </a:solidFill>
              </a:rPr>
              <a:t>R2, =1000 </a:t>
            </a:r>
            <a:r>
              <a:rPr lang="en-US" b="1" dirty="0">
                <a:solidFill>
                  <a:srgbClr val="00B050"/>
                </a:solidFill>
              </a:rPr>
              <a:t>; R2 = 1000 (decimal) for counter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	MOV </a:t>
            </a:r>
            <a:r>
              <a:rPr lang="en-US" b="1" dirty="0">
                <a:solidFill>
                  <a:srgbClr val="C00000"/>
                </a:solidFill>
              </a:rPr>
              <a:t>R0, #0 </a:t>
            </a:r>
            <a:r>
              <a:rPr lang="en-US" b="1" dirty="0">
                <a:solidFill>
                  <a:srgbClr val="00B050"/>
                </a:solidFill>
              </a:rPr>
              <a:t>; R0 = 0 (sum)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AGAIN	 </a:t>
            </a:r>
            <a:r>
              <a:rPr lang="en-US" b="1" dirty="0">
                <a:solidFill>
                  <a:srgbClr val="C00000"/>
                </a:solidFill>
              </a:rPr>
              <a:t>ADD R0, R0, #9 </a:t>
            </a:r>
            <a:r>
              <a:rPr lang="en-US" b="1" dirty="0">
                <a:solidFill>
                  <a:srgbClr val="00B050"/>
                </a:solidFill>
              </a:rPr>
              <a:t>; R0 = R0 + 9 (add 09 to R1, R1 = sum)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	SUBS </a:t>
            </a:r>
            <a:r>
              <a:rPr lang="en-US" b="1" dirty="0">
                <a:solidFill>
                  <a:srgbClr val="C00000"/>
                </a:solidFill>
              </a:rPr>
              <a:t>R2, R2, #1 </a:t>
            </a:r>
            <a:r>
              <a:rPr lang="en-US" b="1" dirty="0">
                <a:solidFill>
                  <a:srgbClr val="00B050"/>
                </a:solidFill>
              </a:rPr>
              <a:t>; Decrement counter and set the flags.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	BNE </a:t>
            </a:r>
            <a:r>
              <a:rPr lang="en-US" b="1" dirty="0">
                <a:solidFill>
                  <a:srgbClr val="C00000"/>
                </a:solidFill>
              </a:rPr>
              <a:t>AGAIN </a:t>
            </a:r>
            <a:r>
              <a:rPr lang="en-US" b="1" dirty="0">
                <a:solidFill>
                  <a:srgbClr val="00B050"/>
                </a:solidFill>
              </a:rPr>
              <a:t>; repeat until COUNT = 0 (when Z = 1)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	MOV </a:t>
            </a:r>
            <a:r>
              <a:rPr lang="en-US" b="1" dirty="0">
                <a:solidFill>
                  <a:srgbClr val="C00000"/>
                </a:solidFill>
              </a:rPr>
              <a:t>R4, R0 </a:t>
            </a:r>
            <a:r>
              <a:rPr lang="en-US" b="1" dirty="0">
                <a:solidFill>
                  <a:srgbClr val="00B050"/>
                </a:solidFill>
              </a:rPr>
              <a:t>; store the sum in R4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HERE	 </a:t>
            </a:r>
            <a:r>
              <a:rPr lang="en-US" b="1" dirty="0">
                <a:solidFill>
                  <a:srgbClr val="C00000"/>
                </a:solidFill>
              </a:rPr>
              <a:t>B HERE </a:t>
            </a:r>
            <a:r>
              <a:rPr lang="en-US" b="1" dirty="0">
                <a:solidFill>
                  <a:srgbClr val="00B050"/>
                </a:solidFill>
              </a:rPr>
              <a:t>; stay here</a:t>
            </a:r>
          </a:p>
          <a:p>
            <a:pPr lvl="2"/>
            <a:r>
              <a:rPr lang="en-US" b="1" dirty="0" smtClean="0">
                <a:solidFill>
                  <a:srgbClr val="C00000"/>
                </a:solidFill>
              </a:rPr>
              <a:t>	</a:t>
            </a:r>
            <a:r>
              <a:rPr lang="en-US" b="1" dirty="0" smtClean="0">
                <a:solidFill>
                  <a:srgbClr val="0B5CB5"/>
                </a:solidFill>
              </a:rPr>
              <a:t>END</a:t>
            </a:r>
            <a:r>
              <a:rPr lang="en-US" sz="2000" dirty="0">
                <a:solidFill>
                  <a:srgbClr val="00B050"/>
                </a:solidFill>
              </a:rPr>
              <a:t/>
            </a:r>
            <a:br>
              <a:rPr lang="en-US" sz="2000" dirty="0">
                <a:solidFill>
                  <a:srgbClr val="00B050"/>
                </a:solidFill>
              </a:rPr>
            </a:br>
            <a:endParaRPr lang="en-US" sz="2000" b="1" dirty="0" smtClean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88917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59082"/>
    </mc:Choice>
    <mc:Fallback>
      <p:transition spd="slow" advTm="359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Looping in ARM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5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5630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Loop inside a loop</a:t>
            </a:r>
          </a:p>
          <a:p>
            <a:pPr lvl="2">
              <a:lnSpc>
                <a:spcPct val="150000"/>
              </a:lnSpc>
            </a:pPr>
            <a:r>
              <a:rPr lang="en-US" b="1" dirty="0" smtClean="0">
                <a:solidFill>
                  <a:srgbClr val="0B5CB5"/>
                </a:solidFill>
              </a:rPr>
              <a:t>AREA EXAMPLE4_3, CODE, READONLY</a:t>
            </a:r>
          </a:p>
          <a:p>
            <a:pPr lvl="4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MOV R0, #0x55 </a:t>
            </a:r>
            <a:r>
              <a:rPr lang="en-US" b="1" dirty="0" smtClean="0">
                <a:solidFill>
                  <a:srgbClr val="00B050"/>
                </a:solidFill>
              </a:rPr>
              <a:t>; R0 = 0x55</a:t>
            </a:r>
          </a:p>
          <a:p>
            <a:pPr lvl="3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	MOV R2, #16 </a:t>
            </a:r>
            <a:r>
              <a:rPr lang="en-US" b="1" dirty="0" smtClean="0">
                <a:solidFill>
                  <a:srgbClr val="00B050"/>
                </a:solidFill>
              </a:rPr>
              <a:t>; load 16 into R2 (outer loop count)</a:t>
            </a:r>
          </a:p>
          <a:p>
            <a:pPr lvl="2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L1 	LDR R1, =1000000000 </a:t>
            </a:r>
            <a:r>
              <a:rPr lang="en-US" b="1" dirty="0" smtClean="0">
                <a:solidFill>
                  <a:srgbClr val="00B050"/>
                </a:solidFill>
              </a:rPr>
              <a:t>; R1 = 1,000,000,000 (inner loop count)</a:t>
            </a:r>
          </a:p>
          <a:p>
            <a:pPr lvl="2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L2 	EOR R0, R0, #0xFF </a:t>
            </a:r>
            <a:r>
              <a:rPr lang="en-US" b="1" dirty="0" smtClean="0">
                <a:solidFill>
                  <a:srgbClr val="00B050"/>
                </a:solidFill>
              </a:rPr>
              <a:t>; complement R0 (R0 = R0 Ex-OR 0xFF)</a:t>
            </a:r>
          </a:p>
          <a:p>
            <a:pPr lvl="4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SUBS R1, R1, #1 </a:t>
            </a:r>
            <a:r>
              <a:rPr lang="en-US" b="1" dirty="0">
                <a:solidFill>
                  <a:srgbClr val="00B050"/>
                </a:solidFill>
              </a:rPr>
              <a:t>;</a:t>
            </a:r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>
                <a:solidFill>
                  <a:srgbClr val="00B050"/>
                </a:solidFill>
              </a:rPr>
              <a:t>R1 = R1 – 1, decrement R1 (inner loop)</a:t>
            </a:r>
          </a:p>
          <a:p>
            <a:pPr lvl="4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BNE L2 </a:t>
            </a:r>
            <a:r>
              <a:rPr lang="en-US" b="1" dirty="0" smtClean="0">
                <a:solidFill>
                  <a:srgbClr val="00B050"/>
                </a:solidFill>
              </a:rPr>
              <a:t>; repeat it until R1 = 0</a:t>
            </a:r>
          </a:p>
          <a:p>
            <a:pPr lvl="4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SUBS R2, R2, #1 </a:t>
            </a:r>
            <a:r>
              <a:rPr lang="en-US" b="1" dirty="0" smtClean="0">
                <a:solidFill>
                  <a:srgbClr val="00B050"/>
                </a:solidFill>
              </a:rPr>
              <a:t>; R2 = R2 – 1, decrement R2 (outer loop)</a:t>
            </a:r>
          </a:p>
          <a:p>
            <a:pPr lvl="4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BNE L1 </a:t>
            </a:r>
            <a:r>
              <a:rPr lang="en-US" b="1" dirty="0" smtClean="0">
                <a:solidFill>
                  <a:srgbClr val="00B050"/>
                </a:solidFill>
              </a:rPr>
              <a:t>; repeat it until R2 = 0</a:t>
            </a:r>
          </a:p>
          <a:p>
            <a:pPr lvl="2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HERE 	B HERE </a:t>
            </a:r>
            <a:r>
              <a:rPr lang="en-US" b="1" dirty="0" smtClean="0">
                <a:solidFill>
                  <a:srgbClr val="00B050"/>
                </a:solidFill>
              </a:rPr>
              <a:t>; stay here</a:t>
            </a:r>
          </a:p>
          <a:p>
            <a:pPr lvl="2">
              <a:lnSpc>
                <a:spcPct val="150000"/>
              </a:lnSpc>
            </a:pPr>
            <a:r>
              <a:rPr lang="en-US" b="1" dirty="0" smtClean="0">
                <a:solidFill>
                  <a:srgbClr val="C00000"/>
                </a:solidFill>
              </a:rPr>
              <a:t>	</a:t>
            </a:r>
            <a:r>
              <a:rPr lang="en-US" b="1" dirty="0" smtClean="0">
                <a:solidFill>
                  <a:srgbClr val="0B5CB5"/>
                </a:solidFill>
              </a:rPr>
              <a:t>END</a:t>
            </a:r>
            <a:r>
              <a:rPr lang="en-US" sz="2000" dirty="0" smtClean="0">
                <a:solidFill>
                  <a:srgbClr val="00B050"/>
                </a:solidFill>
              </a:rPr>
              <a:t/>
            </a:r>
            <a:br>
              <a:rPr lang="en-US" sz="2000" dirty="0" smtClean="0">
                <a:solidFill>
                  <a:srgbClr val="00B050"/>
                </a:solidFill>
              </a:rPr>
            </a:br>
            <a:endParaRPr lang="en-US" sz="2000" b="1" dirty="0" smtClean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203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76307"/>
    </mc:Choice>
    <mc:Fallback>
      <p:transition spd="slow" advTm="176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Looping in ARM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6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1521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/>
              <a:t>Conditional </a:t>
            </a:r>
            <a:r>
              <a:rPr lang="en-US" sz="2400" b="1" dirty="0"/>
              <a:t>Branch Instructions for Unsigned Data</a:t>
            </a:r>
          </a:p>
          <a:p>
            <a:pPr lvl="2">
              <a:lnSpc>
                <a:spcPct val="150000"/>
              </a:lnSpc>
            </a:pPr>
            <a:r>
              <a:rPr lang="en-US" sz="2000" dirty="0" smtClean="0">
                <a:solidFill>
                  <a:srgbClr val="00B050"/>
                </a:solidFill>
              </a:rPr>
              <a:t/>
            </a:r>
            <a:br>
              <a:rPr lang="en-US" sz="2000" dirty="0" smtClean="0">
                <a:solidFill>
                  <a:srgbClr val="00B050"/>
                </a:solidFill>
              </a:rPr>
            </a:br>
            <a:endParaRPr lang="en-US" sz="2000" b="1" dirty="0" smtClean="0">
              <a:solidFill>
                <a:srgbClr val="00B05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625606"/>
            <a:ext cx="8548688" cy="2159908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2458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45166"/>
    </mc:Choice>
    <mc:Fallback>
      <p:transition spd="slow" advTm="145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Looping in ARM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7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066800"/>
            <a:ext cx="84582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Comparison of unsigned </a:t>
            </a:r>
            <a:r>
              <a:rPr lang="en-US" sz="2400" b="1" dirty="0" smtClean="0"/>
              <a:t>numbers</a:t>
            </a:r>
          </a:p>
          <a:p>
            <a:pPr lvl="2">
              <a:lnSpc>
                <a:spcPct val="150000"/>
              </a:lnSpc>
            </a:pPr>
            <a:r>
              <a:rPr lang="en-US" sz="2000" b="1" dirty="0" smtClean="0">
                <a:solidFill>
                  <a:srgbClr val="C00000"/>
                </a:solidFill>
              </a:rPr>
              <a:t>CMP  </a:t>
            </a:r>
            <a:r>
              <a:rPr lang="en-US" sz="2000" b="1" dirty="0" err="1" smtClean="0">
                <a:solidFill>
                  <a:srgbClr val="C00000"/>
                </a:solidFill>
              </a:rPr>
              <a:t>Rn</a:t>
            </a:r>
            <a:r>
              <a:rPr lang="en-US" sz="2000" b="1" dirty="0" smtClean="0">
                <a:solidFill>
                  <a:srgbClr val="C00000"/>
                </a:solidFill>
              </a:rPr>
              <a:t>, Op2</a:t>
            </a:r>
          </a:p>
          <a:p>
            <a:pPr lvl="3">
              <a:lnSpc>
                <a:spcPct val="150000"/>
              </a:lnSpc>
            </a:pPr>
            <a:endParaRPr lang="en-US" sz="2000" b="1" dirty="0">
              <a:solidFill>
                <a:srgbClr val="C00000"/>
              </a:solidFill>
            </a:endParaRP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LDR R1, =0x35F </a:t>
            </a:r>
            <a:r>
              <a:rPr lang="en-US" sz="2000" b="1" dirty="0">
                <a:solidFill>
                  <a:srgbClr val="00B050"/>
                </a:solidFill>
              </a:rPr>
              <a:t>; R1 = 0x35F</a:t>
            </a: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LDR R2, =0xCCC </a:t>
            </a:r>
            <a:r>
              <a:rPr lang="en-US" sz="2000" b="1" dirty="0">
                <a:solidFill>
                  <a:srgbClr val="00B050"/>
                </a:solidFill>
              </a:rPr>
              <a:t>; R2 = 0xCCC</a:t>
            </a: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CMP R1, R2 </a:t>
            </a:r>
            <a:r>
              <a:rPr lang="en-US" sz="2000" b="1" dirty="0">
                <a:solidFill>
                  <a:srgbClr val="00B050"/>
                </a:solidFill>
              </a:rPr>
              <a:t>; compare 0x35F with 0xCCC</a:t>
            </a: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BCC OVER </a:t>
            </a:r>
            <a:r>
              <a:rPr lang="en-US" sz="2000" b="1" dirty="0">
                <a:solidFill>
                  <a:srgbClr val="00B050"/>
                </a:solidFill>
              </a:rPr>
              <a:t>; branch if C = 0</a:t>
            </a:r>
          </a:p>
          <a:p>
            <a:pPr lvl="2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MOV R1, #0 </a:t>
            </a:r>
            <a:r>
              <a:rPr lang="en-US" sz="2000" b="1" dirty="0">
                <a:solidFill>
                  <a:srgbClr val="00B050"/>
                </a:solidFill>
              </a:rPr>
              <a:t>; if C = 1, then clear </a:t>
            </a:r>
            <a:r>
              <a:rPr lang="en-US" sz="2000" b="1" dirty="0" smtClean="0">
                <a:solidFill>
                  <a:srgbClr val="00B050"/>
                </a:solidFill>
              </a:rPr>
              <a:t>R1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7030A0"/>
                </a:solidFill>
              </a:rPr>
              <a:t>OVER</a:t>
            </a:r>
            <a:r>
              <a:rPr lang="en-US" sz="2000" b="1" dirty="0" smtClean="0">
                <a:solidFill>
                  <a:srgbClr val="C00000"/>
                </a:solidFill>
              </a:rPr>
              <a:t>     ADD </a:t>
            </a:r>
            <a:r>
              <a:rPr lang="en-US" sz="2000" b="1" dirty="0">
                <a:solidFill>
                  <a:srgbClr val="C00000"/>
                </a:solidFill>
              </a:rPr>
              <a:t>R2, R2, #1 </a:t>
            </a:r>
            <a:endParaRPr lang="en-US" sz="2000" b="1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	</a:t>
            </a:r>
            <a:r>
              <a:rPr lang="en-US" sz="2000" b="1" dirty="0" smtClean="0">
                <a:solidFill>
                  <a:srgbClr val="00B050"/>
                </a:solidFill>
              </a:rPr>
              <a:t>; </a:t>
            </a:r>
            <a:r>
              <a:rPr lang="en-US" sz="2000" b="1" dirty="0">
                <a:solidFill>
                  <a:srgbClr val="00B050"/>
                </a:solidFill>
              </a:rPr>
              <a:t>R2 = R2 + 1 = 0xCCC + 1 = 0xCCD</a:t>
            </a:r>
            <a:r>
              <a:rPr lang="en-US" sz="2000" b="1" dirty="0" smtClean="0">
                <a:solidFill>
                  <a:srgbClr val="00B050"/>
                </a:solidFill>
              </a:rPr>
              <a:t/>
            </a:r>
            <a:br>
              <a:rPr lang="en-US" sz="2000" b="1" dirty="0" smtClean="0">
                <a:solidFill>
                  <a:srgbClr val="00B050"/>
                </a:solidFill>
              </a:rPr>
            </a:br>
            <a:endParaRPr lang="en-US" sz="2000" b="1" dirty="0" smtClean="0">
              <a:solidFill>
                <a:srgbClr val="00B05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391" y="1630500"/>
            <a:ext cx="4163126" cy="10796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09"/>
          <a:stretch/>
        </p:blipFill>
        <p:spPr>
          <a:xfrm>
            <a:off x="5257800" y="3895998"/>
            <a:ext cx="3707938" cy="2244294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7450524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20272"/>
    </mc:Choice>
    <mc:Fallback>
      <p:transition spd="slow" advTm="220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Branch Instruction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8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1447800"/>
            <a:ext cx="7315200" cy="220020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800" y="3886200"/>
            <a:ext cx="8548688" cy="240674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4103045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52594"/>
    </mc:Choice>
    <mc:Fallback>
      <p:transition spd="slow" advTm="152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  <a:cs typeface="B Titr" panose="00000700000000000000" pitchFamily="2" charset="-78"/>
              </a:rPr>
              <a:t>Branch Instruction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latin typeface="+mj-lt"/>
              </a:rPr>
              <a:pPr rtl="1"/>
              <a:t>9</a:t>
            </a:fld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400" dirty="0" smtClean="0">
                <a:cs typeface="B Titr" panose="00000700000000000000" pitchFamily="2" charset="-78"/>
              </a:rPr>
              <a:t>Microprocessors and Assembly Language, </a:t>
            </a:r>
            <a:r>
              <a:rPr lang="en-US" sz="1400" dirty="0" smtClean="0">
                <a:cs typeface="B Titr" panose="00000700000000000000" pitchFamily="2" charset="-78"/>
              </a:rPr>
              <a:t>Spring 2020, </a:t>
            </a:r>
            <a:r>
              <a:rPr lang="en-US" sz="1400" dirty="0" smtClean="0">
                <a:cs typeface="B Titr" panose="00000700000000000000" pitchFamily="2" charset="-78"/>
              </a:rPr>
              <a:t>AUT, Tehran, Iran </a:t>
            </a:r>
            <a:endParaRPr lang="en-US" sz="1400" dirty="0">
              <a:cs typeface="B Titr" panose="00000700000000000000" pitchFamily="2" charset="-78"/>
            </a:endParaRPr>
          </a:p>
        </p:txBody>
      </p:sp>
      <p:pic>
        <p:nvPicPr>
          <p:cNvPr id="7" name="Picture 6" descr="F4-5_BranchInstruction.jpg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98513" y="1336556"/>
            <a:ext cx="8554975" cy="4530844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6586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92919"/>
    </mc:Choice>
    <mc:Fallback>
      <p:transition spd="slow" advTm="292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6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2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1.3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36870</TotalTime>
  <Words>436</Words>
  <Application>Microsoft Office PowerPoint</Application>
  <PresentationFormat>On-screen Show (4:3)</PresentationFormat>
  <Paragraphs>126</Paragraphs>
  <Slides>16</Slides>
  <Notes>0</Notes>
  <HiddenSlides>0</HiddenSlides>
  <MMClips>16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Aspect</vt:lpstr>
      <vt:lpstr>Microprocessors and Assembly Language  Spring 2020</vt:lpstr>
      <vt:lpstr>Copyright Notice</vt:lpstr>
      <vt:lpstr>PowerPoint Presentation</vt:lpstr>
      <vt:lpstr>Looping in ARM</vt:lpstr>
      <vt:lpstr>Looping in ARM</vt:lpstr>
      <vt:lpstr>Looping in ARM</vt:lpstr>
      <vt:lpstr>Looping in ARM</vt:lpstr>
      <vt:lpstr>Branch Instruction</vt:lpstr>
      <vt:lpstr>Branch Instruction</vt:lpstr>
      <vt:lpstr>Branching beyond 32MB byte limit</vt:lpstr>
      <vt:lpstr>Calling Subroutine with BL</vt:lpstr>
      <vt:lpstr>Calling Subroutine with BL</vt:lpstr>
      <vt:lpstr>Main Program and Calling Subroutines</vt:lpstr>
      <vt:lpstr>Conditional Execution</vt:lpstr>
      <vt:lpstr>Conditional Execution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MMSPM</dc:title>
  <dc:creator>FT_DSL</dc:creator>
  <cp:lastModifiedBy>hamed</cp:lastModifiedBy>
  <cp:revision>664</cp:revision>
  <cp:lastPrinted>2017-02-07T08:08:08Z</cp:lastPrinted>
  <dcterms:created xsi:type="dcterms:W3CDTF">2006-08-16T00:00:00Z</dcterms:created>
  <dcterms:modified xsi:type="dcterms:W3CDTF">2020-06-26T09:09:48Z</dcterms:modified>
</cp:coreProperties>
</file>